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y="10287000" cx="18288000"/>
  <p:notesSz cx="6858000" cy="9144000"/>
  <p:embeddedFontLst>
    <p:embeddedFont>
      <p:font typeface="IBM Plex Sans"/>
      <p:bold r:id="rId27"/>
      <p:boldItalic r:id="rId28"/>
    </p:embeddedFont>
    <p:embeddedFont>
      <p:font typeface="Open Sans"/>
      <p:bold r:id="rId29"/>
      <p:boldItalic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IBMPlexSans-boldItalic.fntdata"/><Relationship Id="rId27" Type="http://schemas.openxmlformats.org/officeDocument/2006/relationships/font" Target="fonts/IBMPlexSans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OpenSans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schemas.openxmlformats.org/officeDocument/2006/relationships/font" Target="fonts/OpenSans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3.png"/><Relationship Id="rId7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6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6.jpg"/><Relationship Id="rId4" Type="http://schemas.openxmlformats.org/officeDocument/2006/relationships/image" Target="../media/image40.jpg"/><Relationship Id="rId5" Type="http://schemas.openxmlformats.org/officeDocument/2006/relationships/image" Target="../media/image3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jpg"/><Relationship Id="rId4" Type="http://schemas.openxmlformats.org/officeDocument/2006/relationships/image" Target="../media/image11.jpg"/><Relationship Id="rId5" Type="http://schemas.openxmlformats.org/officeDocument/2006/relationships/image" Target="../media/image50.jpg"/><Relationship Id="rId6" Type="http://schemas.openxmlformats.org/officeDocument/2006/relationships/image" Target="../media/image15.jpg"/><Relationship Id="rId7" Type="http://schemas.openxmlformats.org/officeDocument/2006/relationships/image" Target="../media/image20.jpg"/><Relationship Id="rId8" Type="http://schemas.openxmlformats.org/officeDocument/2006/relationships/image" Target="../media/image14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jpg"/><Relationship Id="rId4" Type="http://schemas.openxmlformats.org/officeDocument/2006/relationships/image" Target="../media/image19.jpg"/><Relationship Id="rId5" Type="http://schemas.openxmlformats.org/officeDocument/2006/relationships/image" Target="../media/image39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5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jpg"/><Relationship Id="rId4" Type="http://schemas.openxmlformats.org/officeDocument/2006/relationships/image" Target="../media/image24.png"/><Relationship Id="rId5" Type="http://schemas.openxmlformats.org/officeDocument/2006/relationships/image" Target="../media/image23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9.jpg"/><Relationship Id="rId4" Type="http://schemas.openxmlformats.org/officeDocument/2006/relationships/image" Target="../media/image48.jpg"/><Relationship Id="rId5" Type="http://schemas.openxmlformats.org/officeDocument/2006/relationships/image" Target="../media/image27.jpg"/><Relationship Id="rId6" Type="http://schemas.openxmlformats.org/officeDocument/2006/relationships/image" Target="../media/image25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7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1.jpg"/><Relationship Id="rId4" Type="http://schemas.openxmlformats.org/officeDocument/2006/relationships/image" Target="../media/image28.jpg"/><Relationship Id="rId5" Type="http://schemas.openxmlformats.org/officeDocument/2006/relationships/image" Target="../media/image3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1.jpg"/><Relationship Id="rId4" Type="http://schemas.openxmlformats.org/officeDocument/2006/relationships/image" Target="../media/image42.jpg"/><Relationship Id="rId5" Type="http://schemas.openxmlformats.org/officeDocument/2006/relationships/image" Target="../media/image52.jpg"/><Relationship Id="rId6" Type="http://schemas.openxmlformats.org/officeDocument/2006/relationships/image" Target="../media/image36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2.png"/><Relationship Id="rId4" Type="http://schemas.openxmlformats.org/officeDocument/2006/relationships/image" Target="../media/image7.png"/><Relationship Id="rId5" Type="http://schemas.openxmlformats.org/officeDocument/2006/relationships/image" Target="../media/image43.png"/><Relationship Id="rId6" Type="http://schemas.openxmlformats.org/officeDocument/2006/relationships/image" Target="../media/image4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zsjuhvv.sk/virtualna-prehliadka/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Relationship Id="rId4" Type="http://schemas.openxmlformats.org/officeDocument/2006/relationships/image" Target="../media/image7.png"/><Relationship Id="rId5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9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3.jpg"/><Relationship Id="rId4" Type="http://schemas.openxmlformats.org/officeDocument/2006/relationships/image" Target="../media/image13.jpg"/><Relationship Id="rId5" Type="http://schemas.openxmlformats.org/officeDocument/2006/relationships/image" Target="../media/image6.jpg"/><Relationship Id="rId6" Type="http://schemas.openxmlformats.org/officeDocument/2006/relationships/image" Target="../media/image16.jpg"/><Relationship Id="rId7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138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/>
          <p:nvPr/>
        </p:nvSpPr>
        <p:spPr>
          <a:xfrm>
            <a:off x="11463487" y="-4917594"/>
            <a:ext cx="12899701" cy="13046474"/>
          </a:xfrm>
          <a:custGeom>
            <a:rect b="b" l="l" r="r" t="t"/>
            <a:pathLst>
              <a:path extrusionOk="0" h="13046474" w="12899701">
                <a:moveTo>
                  <a:pt x="0" y="0"/>
                </a:moveTo>
                <a:lnTo>
                  <a:pt x="12899702" y="0"/>
                </a:lnTo>
                <a:lnTo>
                  <a:pt x="12899702" y="13046474"/>
                </a:lnTo>
                <a:lnTo>
                  <a:pt x="0" y="130464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88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5" name="Google Shape;85;p13"/>
          <p:cNvSpPr txBox="1"/>
          <p:nvPr/>
        </p:nvSpPr>
        <p:spPr>
          <a:xfrm>
            <a:off x="305138" y="899730"/>
            <a:ext cx="17172977" cy="14880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6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cs-CZ" sz="5476" u="none" cap="none" strike="noStrike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Spojení minulosti s budoucností - cesta digitálního vzdělávání a zachování kulturních tradic</a:t>
            </a:r>
            <a:endParaRPr/>
          </a:p>
        </p:txBody>
      </p:sp>
      <p:sp>
        <p:nvSpPr>
          <p:cNvPr id="86" name="Google Shape;86;p13"/>
          <p:cNvSpPr/>
          <p:nvPr/>
        </p:nvSpPr>
        <p:spPr>
          <a:xfrm>
            <a:off x="-4119711" y="4377882"/>
            <a:ext cx="10296822" cy="10413980"/>
          </a:xfrm>
          <a:custGeom>
            <a:rect b="b" l="l" r="r" t="t"/>
            <a:pathLst>
              <a:path extrusionOk="0" h="10413980" w="10296822">
                <a:moveTo>
                  <a:pt x="0" y="0"/>
                </a:moveTo>
                <a:lnTo>
                  <a:pt x="10296822" y="0"/>
                </a:lnTo>
                <a:lnTo>
                  <a:pt x="10296822" y="10413979"/>
                </a:lnTo>
                <a:lnTo>
                  <a:pt x="0" y="104139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88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7" name="Google Shape;87;p13"/>
          <p:cNvSpPr/>
          <p:nvPr/>
        </p:nvSpPr>
        <p:spPr>
          <a:xfrm>
            <a:off x="15087928" y="544939"/>
            <a:ext cx="7315200" cy="2121408"/>
          </a:xfrm>
          <a:custGeom>
            <a:rect b="b" l="l" r="r" t="t"/>
            <a:pathLst>
              <a:path extrusionOk="0" h="2121408" w="7315200">
                <a:moveTo>
                  <a:pt x="0" y="0"/>
                </a:moveTo>
                <a:lnTo>
                  <a:pt x="7315200" y="0"/>
                </a:lnTo>
                <a:lnTo>
                  <a:pt x="7315200" y="2121408"/>
                </a:lnTo>
                <a:lnTo>
                  <a:pt x="0" y="21214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8" name="Google Shape;88;p13"/>
          <p:cNvSpPr/>
          <p:nvPr/>
        </p:nvSpPr>
        <p:spPr>
          <a:xfrm>
            <a:off x="15087928" y="6923314"/>
            <a:ext cx="5127477" cy="4114800"/>
          </a:xfrm>
          <a:custGeom>
            <a:rect b="b" l="l" r="r" t="t"/>
            <a:pathLst>
              <a:path extrusionOk="0" h="4114800" w="5127477">
                <a:moveTo>
                  <a:pt x="0" y="0"/>
                </a:moveTo>
                <a:lnTo>
                  <a:pt x="5127477" y="0"/>
                </a:lnTo>
                <a:lnTo>
                  <a:pt x="51274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9" name="Google Shape;89;p13"/>
          <p:cNvSpPr/>
          <p:nvPr/>
        </p:nvSpPr>
        <p:spPr>
          <a:xfrm>
            <a:off x="898623" y="2666347"/>
            <a:ext cx="3548933" cy="3548933"/>
          </a:xfrm>
          <a:custGeom>
            <a:rect b="b" l="l" r="r" t="t"/>
            <a:pathLst>
              <a:path extrusionOk="0" h="3548933" w="3548933">
                <a:moveTo>
                  <a:pt x="0" y="0"/>
                </a:moveTo>
                <a:lnTo>
                  <a:pt x="3548933" y="0"/>
                </a:lnTo>
                <a:lnTo>
                  <a:pt x="3548933" y="3548932"/>
                </a:lnTo>
                <a:lnTo>
                  <a:pt x="0" y="35489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0" name="Google Shape;90;p13"/>
          <p:cNvSpPr/>
          <p:nvPr/>
        </p:nvSpPr>
        <p:spPr>
          <a:xfrm>
            <a:off x="1000149" y="2777669"/>
            <a:ext cx="3345881" cy="3345881"/>
          </a:xfrm>
          <a:custGeom>
            <a:rect b="b" l="l" r="r" t="t"/>
            <a:pathLst>
              <a:path extrusionOk="0" h="3345881" w="3345881">
                <a:moveTo>
                  <a:pt x="0" y="0"/>
                </a:moveTo>
                <a:lnTo>
                  <a:pt x="3345881" y="0"/>
                </a:lnTo>
                <a:lnTo>
                  <a:pt x="3345881" y="3345881"/>
                </a:lnTo>
                <a:lnTo>
                  <a:pt x="0" y="33458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1" name="Google Shape;91;p13"/>
          <p:cNvSpPr txBox="1"/>
          <p:nvPr/>
        </p:nvSpPr>
        <p:spPr>
          <a:xfrm>
            <a:off x="5072437" y="6009250"/>
            <a:ext cx="11867629" cy="21196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cs-CZ" sz="6099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ZŠ Bystřice n. P., Nádražní 615</a:t>
            </a:r>
            <a:endParaRPr/>
          </a:p>
          <a:p>
            <a:pPr indent="0" lvl="0" marL="0" marR="0" rtl="0" algn="ctr">
              <a:lnSpc>
                <a:spcPct val="459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6099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cs-CZ" sz="4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Mgr. Lukáš Trybula a Mgr. Josef Ostrý</a:t>
            </a:r>
            <a:endParaRPr b="1" i="0" sz="40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2"/>
          <p:cNvSpPr txBox="1"/>
          <p:nvPr>
            <p:ph type="title"/>
          </p:nvPr>
        </p:nvSpPr>
        <p:spPr>
          <a:xfrm>
            <a:off x="721520" y="5629274"/>
            <a:ext cx="4936331" cy="36790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cs-CZ" sz="5400"/>
              <a:t>3. den </a:t>
            </a:r>
            <a:endParaRPr/>
          </a:p>
        </p:txBody>
      </p:sp>
      <p:pic>
        <p:nvPicPr>
          <p:cNvPr descr="Obsah obrázku oblečení, interiér, osoba, zeď&#10;&#10;Popis byl vytvořen automaticky" id="152" name="Google Shape;152;p22"/>
          <p:cNvPicPr preferRelativeResize="0"/>
          <p:nvPr/>
        </p:nvPicPr>
        <p:blipFill rotWithShape="1">
          <a:blip r:embed="rId3">
            <a:alphaModFix/>
          </a:blip>
          <a:srcRect b="26231" l="0" r="0" t="28174"/>
          <a:stretch/>
        </p:blipFill>
        <p:spPr>
          <a:xfrm>
            <a:off x="30" y="16"/>
            <a:ext cx="18287970" cy="5565905"/>
          </a:xfrm>
          <a:custGeom>
            <a:rect b="b" l="l" r="r" t="t"/>
            <a:pathLst>
              <a:path extrusionOk="0" h="3692092" w="12192000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53" name="Google Shape;153;p22"/>
          <p:cNvSpPr txBox="1"/>
          <p:nvPr>
            <p:ph idx="1" type="body"/>
          </p:nvPr>
        </p:nvSpPr>
        <p:spPr>
          <a:xfrm>
            <a:off x="6335974" y="5629276"/>
            <a:ext cx="11228120" cy="36790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</a:pPr>
            <a:r>
              <a:rPr lang="cs-CZ" sz="2700"/>
              <a:t>Dopolední návštěva u primátora města </a:t>
            </a:r>
            <a:endParaRPr/>
          </a:p>
          <a:p>
            <a:pPr indent="-342900" lvl="0" marL="342900" rtl="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</a:pPr>
            <a:r>
              <a:rPr lang="cs-CZ" sz="2700"/>
              <a:t>Odpolední výuka žáků v Tinkercadu</a:t>
            </a:r>
            <a:endParaRPr/>
          </a:p>
          <a:p>
            <a:pPr indent="-342900" lvl="0" marL="342900" rtl="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</a:pPr>
            <a:r>
              <a:rPr lang="cs-CZ" sz="2700"/>
              <a:t>Výlet na výstavu etnologie smrti 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sah obrázku budova, oblečení, muž, osoba&#10;&#10;Popis byl vytvořen automaticky" id="158" name="Google Shape;158;p23"/>
          <p:cNvPicPr preferRelativeResize="0"/>
          <p:nvPr/>
        </p:nvPicPr>
        <p:blipFill rotWithShape="1">
          <a:blip r:embed="rId3">
            <a:alphaModFix/>
          </a:blip>
          <a:srcRect b="11921" l="0" r="-3" t="11956"/>
          <a:stretch/>
        </p:blipFill>
        <p:spPr>
          <a:xfrm>
            <a:off x="8433350" y="15"/>
            <a:ext cx="9854654" cy="5626086"/>
          </a:xfrm>
          <a:custGeom>
            <a:rect b="b" l="l" r="r" t="t"/>
            <a:pathLst>
              <a:path extrusionOk="0" h="3750734" w="6569769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descr="Obsah obrázku interiér, oblečení, osoba, nábytek&#10;&#10;Popis byl vytvořen automaticky" id="159" name="Google Shape;159;p23"/>
          <p:cNvPicPr preferRelativeResize="0"/>
          <p:nvPr/>
        </p:nvPicPr>
        <p:blipFill rotWithShape="1">
          <a:blip r:embed="rId4">
            <a:alphaModFix/>
          </a:blip>
          <a:srcRect b="13143" l="0" r="0" t="37416"/>
          <a:stretch/>
        </p:blipFill>
        <p:spPr>
          <a:xfrm>
            <a:off x="6273017" y="5831841"/>
            <a:ext cx="12014987" cy="4455159"/>
          </a:xfrm>
          <a:custGeom>
            <a:rect b="b" l="l" r="r" t="t"/>
            <a:pathLst>
              <a:path extrusionOk="0" h="2970106" w="8009991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descr="Obsah obrázku osoba, interiér, Osobní počítač, počítač&#10;&#10;Popis byl vytvořen automaticky" id="160" name="Google Shape;160;p23"/>
          <p:cNvPicPr preferRelativeResize="0"/>
          <p:nvPr/>
        </p:nvPicPr>
        <p:blipFill rotWithShape="1">
          <a:blip r:embed="rId5">
            <a:alphaModFix/>
          </a:blip>
          <a:srcRect b="0" l="14085" r="3859" t="0"/>
          <a:stretch/>
        </p:blipFill>
        <p:spPr>
          <a:xfrm>
            <a:off x="31" y="15"/>
            <a:ext cx="11254637" cy="10286985"/>
          </a:xfrm>
          <a:custGeom>
            <a:rect b="b" l="l" r="r" t="t"/>
            <a:pathLst>
              <a:path extrusionOk="0" h="6858000" w="7503111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4"/>
          <p:cNvSpPr txBox="1"/>
          <p:nvPr>
            <p:ph type="title"/>
          </p:nvPr>
        </p:nvSpPr>
        <p:spPr>
          <a:xfrm>
            <a:off x="721520" y="5629274"/>
            <a:ext cx="4936331" cy="36790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cs-CZ" sz="5400"/>
              <a:t>4. den</a:t>
            </a:r>
            <a:endParaRPr/>
          </a:p>
        </p:txBody>
      </p:sp>
      <p:pic>
        <p:nvPicPr>
          <p:cNvPr descr="Obsah obrázku venku, osoba, oblečení, lidé&#10;&#10;Popis byl vytvořen automaticky" id="166" name="Google Shape;166;p24"/>
          <p:cNvPicPr preferRelativeResize="0"/>
          <p:nvPr/>
        </p:nvPicPr>
        <p:blipFill rotWithShape="1">
          <a:blip r:embed="rId3">
            <a:alphaModFix/>
          </a:blip>
          <a:srcRect b="19064" l="0" r="0" t="35340"/>
          <a:stretch/>
        </p:blipFill>
        <p:spPr>
          <a:xfrm>
            <a:off x="30" y="16"/>
            <a:ext cx="18287970" cy="5565905"/>
          </a:xfrm>
          <a:custGeom>
            <a:rect b="b" l="l" r="r" t="t"/>
            <a:pathLst>
              <a:path extrusionOk="0" h="3692092" w="12192000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67" name="Google Shape;167;p24"/>
          <p:cNvSpPr txBox="1"/>
          <p:nvPr>
            <p:ph idx="1" type="body"/>
          </p:nvPr>
        </p:nvSpPr>
        <p:spPr>
          <a:xfrm>
            <a:off x="6335974" y="5629276"/>
            <a:ext cx="11228120" cy="36790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</a:pPr>
            <a:r>
              <a:rPr lang="cs-CZ" sz="2700"/>
              <a:t>Dopolední exkurze do opálových baní </a:t>
            </a:r>
            <a:endParaRPr/>
          </a:p>
          <a:p>
            <a:pPr indent="-342900" lvl="0" marL="342900" rtl="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</a:pPr>
            <a:r>
              <a:rPr lang="cs-CZ" sz="2700"/>
              <a:t>Ekologický projekt</a:t>
            </a:r>
            <a:endParaRPr/>
          </a:p>
          <a:p>
            <a:pPr indent="-342900" lvl="0" marL="342900" rtl="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</a:pPr>
            <a:r>
              <a:rPr lang="cs-CZ" sz="2700"/>
              <a:t>Návštěva folklorního souboru Lipovček</a:t>
            </a:r>
            <a:endParaRPr sz="27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sah obrázku oblečení, osoba, sako, venku&#10;&#10;Popis byl vytvořen automaticky" id="172" name="Google Shape;172;p25"/>
          <p:cNvPicPr preferRelativeResize="0"/>
          <p:nvPr/>
        </p:nvPicPr>
        <p:blipFill rotWithShape="1">
          <a:blip r:embed="rId3">
            <a:alphaModFix/>
          </a:blip>
          <a:srcRect b="1372" l="0" r="3" t="0"/>
          <a:stretch/>
        </p:blipFill>
        <p:spPr>
          <a:xfrm>
            <a:off x="30" y="15"/>
            <a:ext cx="6953220" cy="51434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jeskyně, lidé, příroda, oblečení&#10;&#10;Popis byl vytvořen automaticky" id="173" name="Google Shape;173;p25"/>
          <p:cNvPicPr preferRelativeResize="0"/>
          <p:nvPr/>
        </p:nvPicPr>
        <p:blipFill rotWithShape="1">
          <a:blip r:embed="rId4">
            <a:alphaModFix/>
          </a:blip>
          <a:srcRect b="2" l="0" r="3" t="4821"/>
          <a:stretch/>
        </p:blipFill>
        <p:spPr>
          <a:xfrm>
            <a:off x="30" y="5323481"/>
            <a:ext cx="6953220" cy="49635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venku, oblečení, osoba, lidé&#10;&#10;Popis byl vytvořen automaticky" id="174" name="Google Shape;174;p25"/>
          <p:cNvPicPr preferRelativeResize="0"/>
          <p:nvPr/>
        </p:nvPicPr>
        <p:blipFill rotWithShape="1">
          <a:blip r:embed="rId5">
            <a:alphaModFix/>
          </a:blip>
          <a:srcRect b="11100" l="0" r="2" t="0"/>
          <a:stretch/>
        </p:blipFill>
        <p:spPr>
          <a:xfrm>
            <a:off x="7108439" y="16"/>
            <a:ext cx="11179559" cy="6634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venku, osoba, oblečení, boty&#10;&#10;Popis byl vytvořen automaticky" id="175" name="Google Shape;175;p25"/>
          <p:cNvPicPr preferRelativeResize="0"/>
          <p:nvPr/>
        </p:nvPicPr>
        <p:blipFill rotWithShape="1">
          <a:blip r:embed="rId6">
            <a:alphaModFix/>
          </a:blip>
          <a:srcRect b="4" l="13063" r="22913" t="0"/>
          <a:stretch/>
        </p:blipFill>
        <p:spPr>
          <a:xfrm rot="5400000">
            <a:off x="7178287" y="6714997"/>
            <a:ext cx="3497588" cy="36464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venku, oblečení, boty, území&#10;&#10;Popis byl vytvořen automaticky" id="176" name="Google Shape;176;p25"/>
          <p:cNvPicPr preferRelativeResize="0"/>
          <p:nvPr/>
        </p:nvPicPr>
        <p:blipFill rotWithShape="1">
          <a:blip r:embed="rId7">
            <a:alphaModFix/>
          </a:blip>
          <a:srcRect b="-3" l="729" r="34745" t="0"/>
          <a:stretch/>
        </p:blipFill>
        <p:spPr>
          <a:xfrm rot="5400000">
            <a:off x="10961233" y="6729091"/>
            <a:ext cx="3497588" cy="36182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osoba, Lidská tvář, strom, venku&#10;&#10;Popis byl vytvořen automaticky" id="177" name="Google Shape;177;p25"/>
          <p:cNvPicPr preferRelativeResize="0"/>
          <p:nvPr/>
        </p:nvPicPr>
        <p:blipFill rotWithShape="1">
          <a:blip r:embed="rId8">
            <a:alphaModFix/>
          </a:blip>
          <a:srcRect b="-4" l="0" r="22408" t="0"/>
          <a:stretch/>
        </p:blipFill>
        <p:spPr>
          <a:xfrm>
            <a:off x="14669755" y="6789411"/>
            <a:ext cx="3618236" cy="34975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sah obrázku oblečení, osoba, boty, nábytek&#10;&#10;Popis byl vytvořen automaticky" id="182" name="Google Shape;182;p26"/>
          <p:cNvPicPr preferRelativeResize="0"/>
          <p:nvPr/>
        </p:nvPicPr>
        <p:blipFill rotWithShape="1">
          <a:blip r:embed="rId3">
            <a:alphaModFix/>
          </a:blip>
          <a:srcRect b="29104" l="0" r="-2" t="0"/>
          <a:stretch/>
        </p:blipFill>
        <p:spPr>
          <a:xfrm>
            <a:off x="482596" y="482599"/>
            <a:ext cx="8512346" cy="45261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obloha, oblečení, osoba, venku&#10;&#10;Popis byl vytvořen automaticky" id="183" name="Google Shape;183;p26"/>
          <p:cNvPicPr preferRelativeResize="0"/>
          <p:nvPr/>
        </p:nvPicPr>
        <p:blipFill rotWithShape="1">
          <a:blip r:embed="rId4">
            <a:alphaModFix/>
          </a:blip>
          <a:srcRect b="23554" l="0" r="-2" t="10893"/>
          <a:stretch/>
        </p:blipFill>
        <p:spPr>
          <a:xfrm>
            <a:off x="482596" y="5266280"/>
            <a:ext cx="8512346" cy="41849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oblečení, osoba, zeď, interiér&#10;&#10;Popis byl vytvořen automaticky" id="184" name="Google Shape;184;p26"/>
          <p:cNvPicPr preferRelativeResize="0"/>
          <p:nvPr/>
        </p:nvPicPr>
        <p:blipFill rotWithShape="1">
          <a:blip r:embed="rId5">
            <a:alphaModFix/>
          </a:blip>
          <a:srcRect b="-1" l="8871" r="19942" t="0"/>
          <a:stretch/>
        </p:blipFill>
        <p:spPr>
          <a:xfrm>
            <a:off x="9293060" y="482600"/>
            <a:ext cx="8512346" cy="89686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sah obrázku osoba, oblečení, Sluchátka, interiér&#10;&#10;Popis byl vytvořen automaticky" id="189" name="Google Shape;189;p27"/>
          <p:cNvPicPr preferRelativeResize="0"/>
          <p:nvPr/>
        </p:nvPicPr>
        <p:blipFill rotWithShape="1">
          <a:blip r:embed="rId3">
            <a:alphaModFix/>
          </a:blip>
          <a:srcRect b="0" l="0" r="0" t="5436"/>
          <a:stretch/>
        </p:blipFill>
        <p:spPr>
          <a:xfrm>
            <a:off x="1073600" y="196775"/>
            <a:ext cx="12682326" cy="9820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7"/>
          <p:cNvSpPr txBox="1"/>
          <p:nvPr>
            <p:ph type="title"/>
          </p:nvPr>
        </p:nvSpPr>
        <p:spPr>
          <a:xfrm>
            <a:off x="12987763" y="844229"/>
            <a:ext cx="5733284" cy="28498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cs-CZ" sz="6000"/>
              <a:t>5. den</a:t>
            </a:r>
            <a:endParaRPr/>
          </a:p>
        </p:txBody>
      </p:sp>
      <p:sp>
        <p:nvSpPr>
          <p:cNvPr id="191" name="Google Shape;191;p27"/>
          <p:cNvSpPr txBox="1"/>
          <p:nvPr>
            <p:ph idx="1" type="body"/>
          </p:nvPr>
        </p:nvSpPr>
        <p:spPr>
          <a:xfrm>
            <a:off x="14333346" y="4057150"/>
            <a:ext cx="3789000" cy="56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</a:pPr>
            <a:r>
              <a:rPr lang="cs-CZ" sz="3000"/>
              <a:t>Vytváření šperků v tinkercadu </a:t>
            </a:r>
            <a:endParaRPr/>
          </a:p>
          <a:p>
            <a:pPr indent="-342900" lvl="0" marL="3429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</a:pPr>
            <a:r>
              <a:rPr lang="cs-CZ" sz="3000"/>
              <a:t>Programování s Micro bity</a:t>
            </a:r>
            <a:endParaRPr/>
          </a:p>
          <a:p>
            <a:pPr indent="-342900" lvl="0" marL="3429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</a:pPr>
            <a:r>
              <a:rPr lang="cs-CZ" sz="3000"/>
              <a:t>Vánoční dílničky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sah obrázku osoba, oblečení, počítač, computer&#10;&#10;Popis byl vytvořen automaticky" id="196" name="Google Shape;196;p28"/>
          <p:cNvPicPr preferRelativeResize="0"/>
          <p:nvPr/>
        </p:nvPicPr>
        <p:blipFill rotWithShape="1">
          <a:blip r:embed="rId3">
            <a:alphaModFix/>
          </a:blip>
          <a:srcRect b="20239" l="0" r="1" t="9971"/>
          <a:stretch/>
        </p:blipFill>
        <p:spPr>
          <a:xfrm>
            <a:off x="-1" y="15"/>
            <a:ext cx="11055086" cy="102869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snímek obrazovky, text, Grafický software, software&#10;&#10;Popis byl vytvořen automaticky" id="197" name="Google Shape;197;p28"/>
          <p:cNvPicPr preferRelativeResize="0"/>
          <p:nvPr/>
        </p:nvPicPr>
        <p:blipFill rotWithShape="1">
          <a:blip r:embed="rId4">
            <a:alphaModFix/>
          </a:blip>
          <a:srcRect b="-1" l="11341" r="14554" t="0"/>
          <a:stretch/>
        </p:blipFill>
        <p:spPr>
          <a:xfrm>
            <a:off x="11301984" y="2"/>
            <a:ext cx="6986016" cy="50200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oblečení, interiér, osoba, stůl&#10;&#10;Popis byl vytvořen automaticky" id="198" name="Google Shape;198;p28"/>
          <p:cNvPicPr preferRelativeResize="0"/>
          <p:nvPr/>
        </p:nvPicPr>
        <p:blipFill rotWithShape="1">
          <a:blip r:embed="rId5">
            <a:alphaModFix/>
          </a:blip>
          <a:srcRect b="4185" l="0" r="-3" t="0"/>
          <a:stretch/>
        </p:blipFill>
        <p:spPr>
          <a:xfrm>
            <a:off x="11301981" y="5266944"/>
            <a:ext cx="6986019" cy="50200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sah obrázku osoba, oblečení, interiér, stůl&#10;&#10;Popis byl vytvořen automaticky" id="203" name="Google Shape;203;p29"/>
          <p:cNvPicPr preferRelativeResize="0"/>
          <p:nvPr/>
        </p:nvPicPr>
        <p:blipFill rotWithShape="1">
          <a:blip r:embed="rId3">
            <a:alphaModFix/>
          </a:blip>
          <a:srcRect b="17982" l="0" r="-3" t="3715"/>
          <a:stretch/>
        </p:blipFill>
        <p:spPr>
          <a:xfrm>
            <a:off x="7743078" y="4908883"/>
            <a:ext cx="9158073" cy="53781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oblečení, boty, osoba, žena&#10;&#10;Popis byl vytvořen automaticky" id="204" name="Google Shape;204;p29"/>
          <p:cNvPicPr preferRelativeResize="0"/>
          <p:nvPr/>
        </p:nvPicPr>
        <p:blipFill rotWithShape="1">
          <a:blip r:embed="rId4">
            <a:alphaModFix/>
          </a:blip>
          <a:srcRect b="9995" l="0" r="1" t="18661"/>
          <a:stretch/>
        </p:blipFill>
        <p:spPr>
          <a:xfrm>
            <a:off x="31" y="14"/>
            <a:ext cx="10919840" cy="5843003"/>
          </a:xfrm>
          <a:custGeom>
            <a:rect b="b" l="l" r="r" t="t"/>
            <a:pathLst>
              <a:path extrusionOk="0" h="3895335" w="7279913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descr="Obsah obrázku oblečení, osoba, stůl, mísa&#10;&#10;Popis byl vytvořen automaticky" id="205" name="Google Shape;205;p29"/>
          <p:cNvPicPr preferRelativeResize="0"/>
          <p:nvPr/>
        </p:nvPicPr>
        <p:blipFill rotWithShape="1">
          <a:blip r:embed="rId5">
            <a:alphaModFix/>
          </a:blip>
          <a:srcRect b="-1" l="9004" r="-1" t="0"/>
          <a:stretch/>
        </p:blipFill>
        <p:spPr>
          <a:xfrm>
            <a:off x="11187453" y="-33820"/>
            <a:ext cx="5713698" cy="47092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oblečení, osoba, interiér, lidé&#10;&#10;Popis byl vytvořen automaticky" id="206" name="Google Shape;206;p29"/>
          <p:cNvPicPr preferRelativeResize="0"/>
          <p:nvPr/>
        </p:nvPicPr>
        <p:blipFill rotWithShape="1">
          <a:blip r:embed="rId6">
            <a:alphaModFix/>
          </a:blip>
          <a:srcRect b="23776" l="0" r="0" t="1781"/>
          <a:stretch/>
        </p:blipFill>
        <p:spPr>
          <a:xfrm>
            <a:off x="2" y="6098663"/>
            <a:ext cx="7501779" cy="41883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0"/>
          <p:cNvSpPr txBox="1"/>
          <p:nvPr>
            <p:ph type="title"/>
          </p:nvPr>
        </p:nvSpPr>
        <p:spPr>
          <a:xfrm>
            <a:off x="721520" y="5629274"/>
            <a:ext cx="4936331" cy="36790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cs-CZ" sz="5400"/>
              <a:t>6. den</a:t>
            </a:r>
            <a:endParaRPr/>
          </a:p>
        </p:txBody>
      </p:sp>
      <p:pic>
        <p:nvPicPr>
          <p:cNvPr descr="Obsah obrázku oblečení, osoba, boty, žena&#10;&#10;Popis byl vytvořen automaticky" id="212" name="Google Shape;212;p30"/>
          <p:cNvPicPr preferRelativeResize="0"/>
          <p:nvPr/>
        </p:nvPicPr>
        <p:blipFill rotWithShape="1">
          <a:blip r:embed="rId3">
            <a:alphaModFix/>
          </a:blip>
          <a:srcRect b="11452" l="0" r="0" t="42952"/>
          <a:stretch/>
        </p:blipFill>
        <p:spPr>
          <a:xfrm>
            <a:off x="30" y="16"/>
            <a:ext cx="18287970" cy="5565905"/>
          </a:xfrm>
          <a:custGeom>
            <a:rect b="b" l="l" r="r" t="t"/>
            <a:pathLst>
              <a:path extrusionOk="0" h="3692092" w="12192000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13" name="Google Shape;213;p30"/>
          <p:cNvSpPr txBox="1"/>
          <p:nvPr>
            <p:ph idx="1" type="body"/>
          </p:nvPr>
        </p:nvSpPr>
        <p:spPr>
          <a:xfrm>
            <a:off x="6335974" y="5629276"/>
            <a:ext cx="11228120" cy="36790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</a:pPr>
            <a:r>
              <a:rPr lang="cs-CZ" sz="2700"/>
              <a:t>Závěrečná prezentace v Canvě</a:t>
            </a:r>
            <a:endParaRPr/>
          </a:p>
          <a:p>
            <a:pPr indent="-342900" lvl="0" marL="342900" rtl="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</a:pPr>
            <a:r>
              <a:rPr lang="cs-CZ" sz="2700"/>
              <a:t>Shrnutí celého týdne</a:t>
            </a:r>
            <a:endParaRPr/>
          </a:p>
          <a:p>
            <a:pPr indent="-342900" lvl="0" marL="342900" rtl="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</a:pPr>
            <a:r>
              <a:rPr lang="cs-CZ" sz="2700"/>
              <a:t>Odjezd domů 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sah obrázku oblečení, osoba, boty, žena&#10;&#10;Popis byl vytvořen automaticky" id="218" name="Google Shape;218;p31"/>
          <p:cNvPicPr preferRelativeResize="0"/>
          <p:nvPr/>
        </p:nvPicPr>
        <p:blipFill rotWithShape="1">
          <a:blip r:embed="rId3">
            <a:alphaModFix/>
          </a:blip>
          <a:srcRect b="-1" l="14932" r="13331" t="0"/>
          <a:stretch/>
        </p:blipFill>
        <p:spPr>
          <a:xfrm>
            <a:off x="-1" y="15"/>
            <a:ext cx="11055086" cy="102869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interiér, zeď, text, nábytek&#10;&#10;Popis byl vytvořen automaticky" id="219" name="Google Shape;219;p31"/>
          <p:cNvPicPr preferRelativeResize="0"/>
          <p:nvPr/>
        </p:nvPicPr>
        <p:blipFill rotWithShape="1">
          <a:blip r:embed="rId4">
            <a:alphaModFix/>
          </a:blip>
          <a:srcRect b="-4" l="0" r="7105" t="0"/>
          <a:stretch/>
        </p:blipFill>
        <p:spPr>
          <a:xfrm>
            <a:off x="11301984" y="2"/>
            <a:ext cx="6986016" cy="50200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oblečení, osoba, interiér, zeď&#10;&#10;Popis byl vytvořen automaticky" id="220" name="Google Shape;220;p31"/>
          <p:cNvPicPr preferRelativeResize="0"/>
          <p:nvPr/>
        </p:nvPicPr>
        <p:blipFill rotWithShape="1">
          <a:blip r:embed="rId5">
            <a:alphaModFix/>
          </a:blip>
          <a:srcRect b="-4" l="0" r="7105" t="0"/>
          <a:stretch/>
        </p:blipFill>
        <p:spPr>
          <a:xfrm>
            <a:off x="11301981" y="5266944"/>
            <a:ext cx="6986019" cy="50200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4"/>
          <p:cNvSpPr/>
          <p:nvPr/>
        </p:nvSpPr>
        <p:spPr>
          <a:xfrm>
            <a:off x="644641" y="672609"/>
            <a:ext cx="14834120" cy="3893956"/>
          </a:xfrm>
          <a:custGeom>
            <a:rect b="b" l="l" r="r" t="t"/>
            <a:pathLst>
              <a:path extrusionOk="0" h="3893956" w="14834120">
                <a:moveTo>
                  <a:pt x="0" y="0"/>
                </a:moveTo>
                <a:lnTo>
                  <a:pt x="14834120" y="0"/>
                </a:lnTo>
                <a:lnTo>
                  <a:pt x="14834120" y="3893956"/>
                </a:lnTo>
                <a:lnTo>
                  <a:pt x="0" y="38939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 cap="sq" cmpd="sng" w="38100">
            <a:solidFill>
              <a:srgbClr val="D6D8D9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97" name="Google Shape;97;p14"/>
          <p:cNvSpPr txBox="1"/>
          <p:nvPr/>
        </p:nvSpPr>
        <p:spPr>
          <a:xfrm>
            <a:off x="644641" y="5627673"/>
            <a:ext cx="16230600" cy="40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cs-CZ" sz="3300" u="none" cap="none" strike="noStrike">
                <a:solidFill>
                  <a:srgbClr val="003299"/>
                </a:solidFill>
                <a:latin typeface="Arial"/>
                <a:ea typeface="Arial"/>
                <a:cs typeface="Arial"/>
                <a:sym typeface="Arial"/>
              </a:rPr>
              <a:t>„FINANCOVÁNO EVROPSKOU UNIÍ. VYJÁDŘENÉ NÁZORY A STANOVISKA PŘEDSTAVUJÍ NÁZORY A STANOVISKA AUTORŮ A NEMUSÍ NUTNĚ ODRÁŽET NÁZORY A STANOVISKA EVROPSKÉ UNIE NEBO DOMU ZAHRANIČNÍ SPOLUPRÁCE. </a:t>
            </a:r>
            <a:endParaRPr sz="3300"/>
          </a:p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cs-CZ" sz="3300" u="none" cap="none" strike="noStrike">
                <a:solidFill>
                  <a:srgbClr val="003299"/>
                </a:solidFill>
                <a:latin typeface="Arial"/>
                <a:ea typeface="Arial"/>
                <a:cs typeface="Arial"/>
                <a:sym typeface="Arial"/>
              </a:rPr>
              <a:t>EVROPSKÁ UNIE ANI POSKYTOVATEL GRANTU ZA NĚ NENESOU ODPOVĚDNOST.“</a:t>
            </a:r>
            <a:endParaRPr sz="33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sah obrázku interiér, Sálové hry a sporty, Hry, Rekreační místnost&#10;&#10;Popis byl vytvořen automaticky" id="225" name="Google Shape;225;p32"/>
          <p:cNvPicPr preferRelativeResize="0"/>
          <p:nvPr/>
        </p:nvPicPr>
        <p:blipFill rotWithShape="1">
          <a:blip r:embed="rId3">
            <a:alphaModFix/>
          </a:blip>
          <a:srcRect b="15573" l="0" r="-4" t="0"/>
          <a:stretch/>
        </p:blipFill>
        <p:spPr>
          <a:xfrm>
            <a:off x="31" y="15"/>
            <a:ext cx="5593259" cy="62960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osoba, Lidská tvář, oblečení, venku&#10;&#10;Popis byl vytvořen automaticky" id="226" name="Google Shape;226;p32"/>
          <p:cNvPicPr preferRelativeResize="0"/>
          <p:nvPr/>
        </p:nvPicPr>
        <p:blipFill rotWithShape="1">
          <a:blip r:embed="rId4">
            <a:alphaModFix/>
          </a:blip>
          <a:srcRect b="2" l="3449" r="30453" t="0"/>
          <a:stretch/>
        </p:blipFill>
        <p:spPr>
          <a:xfrm>
            <a:off x="5771633" y="8"/>
            <a:ext cx="5530331" cy="6296052"/>
          </a:xfrm>
          <a:custGeom>
            <a:rect b="b" l="l" r="r" t="t"/>
            <a:pathLst>
              <a:path extrusionOk="0" h="4197368" w="3686887">
                <a:moveTo>
                  <a:pt x="0" y="0"/>
                </a:moveTo>
                <a:lnTo>
                  <a:pt x="3686887" y="0"/>
                </a:lnTo>
                <a:lnTo>
                  <a:pt x="3686887" y="3832811"/>
                </a:lnTo>
                <a:lnTo>
                  <a:pt x="3497100" y="3826712"/>
                </a:lnTo>
                <a:cubicBezTo>
                  <a:pt x="3497100" y="3826712"/>
                  <a:pt x="3493758" y="3826712"/>
                  <a:pt x="3493758" y="3826712"/>
                </a:cubicBezTo>
                <a:cubicBezTo>
                  <a:pt x="3426914" y="3823370"/>
                  <a:pt x="3363416" y="3823370"/>
                  <a:pt x="3296571" y="3820027"/>
                </a:cubicBezTo>
                <a:cubicBezTo>
                  <a:pt x="3065966" y="3820027"/>
                  <a:pt x="2835360" y="3820027"/>
                  <a:pt x="2608095" y="3820027"/>
                </a:cubicBezTo>
                <a:cubicBezTo>
                  <a:pt x="2384173" y="3910265"/>
                  <a:pt x="2140198" y="3833396"/>
                  <a:pt x="1919619" y="3903581"/>
                </a:cubicBezTo>
                <a:cubicBezTo>
                  <a:pt x="1685670" y="3900239"/>
                  <a:pt x="1465092" y="3970423"/>
                  <a:pt x="1234485" y="4000503"/>
                </a:cubicBezTo>
                <a:cubicBezTo>
                  <a:pt x="1060693" y="4013871"/>
                  <a:pt x="883561" y="3997160"/>
                  <a:pt x="723139" y="4067345"/>
                </a:cubicBezTo>
                <a:cubicBezTo>
                  <a:pt x="661310" y="4095753"/>
                  <a:pt x="606165" y="4128339"/>
                  <a:pt x="583188" y="4172622"/>
                </a:cubicBezTo>
                <a:lnTo>
                  <a:pt x="575662" y="4197368"/>
                </a:lnTo>
                <a:lnTo>
                  <a:pt x="0" y="4197368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descr="Obsah obrázku osoba, oblečení, Lidská tvář, nádobí&#10;&#10;Popis byl vytvořen automaticky" id="227" name="Google Shape;227;p32"/>
          <p:cNvPicPr preferRelativeResize="0"/>
          <p:nvPr/>
        </p:nvPicPr>
        <p:blipFill rotWithShape="1">
          <a:blip r:embed="rId5">
            <a:alphaModFix/>
          </a:blip>
          <a:srcRect b="-1" l="12209" r="0" t="0"/>
          <a:stretch/>
        </p:blipFill>
        <p:spPr>
          <a:xfrm>
            <a:off x="11480312" y="2"/>
            <a:ext cx="6807695" cy="5815871"/>
          </a:xfrm>
          <a:custGeom>
            <a:rect b="b" l="l" r="r" t="t"/>
            <a:pathLst>
              <a:path extrusionOk="0" h="3877247" w="4538463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descr="Obsah obrázku cestující, vozidlo, autobus, oblečení&#10;&#10;Popis byl vytvořen automaticky" id="228" name="Google Shape;228;p32"/>
          <p:cNvPicPr preferRelativeResize="0"/>
          <p:nvPr/>
        </p:nvPicPr>
        <p:blipFill rotWithShape="1">
          <a:blip r:embed="rId6">
            <a:alphaModFix/>
          </a:blip>
          <a:srcRect b="30533" l="0" r="0" t="19534"/>
          <a:stretch/>
        </p:blipFill>
        <p:spPr>
          <a:xfrm>
            <a:off x="30" y="6446537"/>
            <a:ext cx="10255245" cy="3840464"/>
          </a:xfrm>
          <a:custGeom>
            <a:rect b="b" l="l" r="r" t="t"/>
            <a:pathLst>
              <a:path extrusionOk="0" h="2541737" w="6836850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29" name="Google Shape;229;p32"/>
          <p:cNvSpPr txBox="1"/>
          <p:nvPr>
            <p:ph type="title"/>
          </p:nvPr>
        </p:nvSpPr>
        <p:spPr>
          <a:xfrm>
            <a:off x="9515475" y="6272212"/>
            <a:ext cx="8258721" cy="2207003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137150" spcFirstLastPara="1" rIns="137150" wrap="square" tIns="685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 volných chvílích …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3"/>
          <p:cNvSpPr/>
          <p:nvPr/>
        </p:nvSpPr>
        <p:spPr>
          <a:xfrm>
            <a:off x="0" y="-2910092"/>
            <a:ext cx="18288000" cy="18288000"/>
          </a:xfrm>
          <a:custGeom>
            <a:rect b="b" l="l" r="r" t="t"/>
            <a:pathLst>
              <a:path extrusionOk="0" h="18288000" w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28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5" name="Google Shape;235;p33"/>
          <p:cNvSpPr/>
          <p:nvPr/>
        </p:nvSpPr>
        <p:spPr>
          <a:xfrm rot="522355">
            <a:off x="13425973" y="3209615"/>
            <a:ext cx="4388547" cy="4589330"/>
          </a:xfrm>
          <a:custGeom>
            <a:rect b="b" l="l" r="r" t="t"/>
            <a:pathLst>
              <a:path extrusionOk="0" h="4589330" w="4388547">
                <a:moveTo>
                  <a:pt x="0" y="0"/>
                </a:moveTo>
                <a:lnTo>
                  <a:pt x="4388547" y="0"/>
                </a:lnTo>
                <a:lnTo>
                  <a:pt x="4388547" y="4589330"/>
                </a:lnTo>
                <a:lnTo>
                  <a:pt x="0" y="45893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6" name="Google Shape;236;p33"/>
          <p:cNvSpPr/>
          <p:nvPr/>
        </p:nvSpPr>
        <p:spPr>
          <a:xfrm flipH="1">
            <a:off x="300716" y="3045022"/>
            <a:ext cx="3858886" cy="4918515"/>
          </a:xfrm>
          <a:custGeom>
            <a:rect b="b" l="l" r="r" t="t"/>
            <a:pathLst>
              <a:path extrusionOk="0" h="4918515" w="3858886">
                <a:moveTo>
                  <a:pt x="3858886" y="0"/>
                </a:moveTo>
                <a:lnTo>
                  <a:pt x="0" y="0"/>
                </a:lnTo>
                <a:lnTo>
                  <a:pt x="0" y="4918515"/>
                </a:lnTo>
                <a:lnTo>
                  <a:pt x="3858886" y="4918515"/>
                </a:lnTo>
                <a:lnTo>
                  <a:pt x="3858886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7" name="Google Shape;237;p33"/>
          <p:cNvSpPr/>
          <p:nvPr/>
        </p:nvSpPr>
        <p:spPr>
          <a:xfrm>
            <a:off x="4760640" y="1294603"/>
            <a:ext cx="8766719" cy="7057209"/>
          </a:xfrm>
          <a:custGeom>
            <a:rect b="b" l="l" r="r" t="t"/>
            <a:pathLst>
              <a:path extrusionOk="0" h="7057209" w="8766719">
                <a:moveTo>
                  <a:pt x="0" y="0"/>
                </a:moveTo>
                <a:lnTo>
                  <a:pt x="8766720" y="0"/>
                </a:lnTo>
                <a:lnTo>
                  <a:pt x="8766720" y="7057209"/>
                </a:lnTo>
                <a:lnTo>
                  <a:pt x="0" y="70572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8" name="Google Shape;238;p33"/>
          <p:cNvSpPr txBox="1"/>
          <p:nvPr/>
        </p:nvSpPr>
        <p:spPr>
          <a:xfrm>
            <a:off x="4659767" y="3734346"/>
            <a:ext cx="8867700" cy="32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73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600">
                <a:solidFill>
                  <a:srgbClr val="171E29"/>
                </a:solidFill>
                <a:latin typeface="Arial"/>
                <a:ea typeface="Arial"/>
                <a:cs typeface="Arial"/>
                <a:sym typeface="Arial"/>
              </a:rPr>
              <a:t>DĚKUJEME</a:t>
            </a:r>
            <a:endParaRPr sz="9600"/>
          </a:p>
          <a:p>
            <a:pPr indent="0" lvl="0" marL="0" marR="0" rtl="0" algn="ctr">
              <a:lnSpc>
                <a:spcPct val="73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600">
                <a:solidFill>
                  <a:srgbClr val="171E29"/>
                </a:solidFill>
                <a:latin typeface="Arial"/>
                <a:ea typeface="Arial"/>
                <a:cs typeface="Arial"/>
                <a:sym typeface="Arial"/>
              </a:rPr>
              <a:t>ZA POZORNOST!</a:t>
            </a:r>
            <a:endParaRPr sz="96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5"/>
          <p:cNvSpPr txBox="1"/>
          <p:nvPr/>
        </p:nvSpPr>
        <p:spPr>
          <a:xfrm>
            <a:off x="1110538" y="1571625"/>
            <a:ext cx="15279600" cy="53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7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cs-CZ" sz="12000" u="none" cap="none" strike="noStrike">
                <a:solidFill>
                  <a:srgbClr val="3798FF"/>
                </a:solidFill>
                <a:latin typeface="Arial"/>
                <a:ea typeface="Arial"/>
                <a:cs typeface="Arial"/>
                <a:sym typeface="Arial"/>
              </a:rPr>
              <a:t>Žákovská mobilita</a:t>
            </a:r>
            <a:endParaRPr b="0" i="0" sz="12000" u="none" cap="none" strike="noStrike">
              <a:solidFill>
                <a:srgbClr val="3798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7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cs-CZ" sz="12000" u="none" cap="none" strike="noStrike">
                <a:solidFill>
                  <a:srgbClr val="3798FF"/>
                </a:solidFill>
                <a:latin typeface="Arial"/>
                <a:ea typeface="Arial"/>
                <a:cs typeface="Arial"/>
                <a:sym typeface="Arial"/>
              </a:rPr>
              <a:t>ZŠ JUH VRANOV NAD TOPĽOU</a:t>
            </a:r>
            <a:endParaRPr/>
          </a:p>
          <a:p>
            <a:pPr indent="0" lvl="0" marL="0" marR="0" rtl="0" algn="ctr">
              <a:lnSpc>
                <a:spcPct val="7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cs-CZ" sz="12000" u="none" cap="none" strike="noStrike">
                <a:solidFill>
                  <a:srgbClr val="3798FF"/>
                </a:solidFill>
                <a:latin typeface="Arial"/>
                <a:ea typeface="Arial"/>
                <a:cs typeface="Arial"/>
                <a:sym typeface="Arial"/>
              </a:rPr>
              <a:t>LISTOPAD 2024</a:t>
            </a:r>
            <a:endParaRPr/>
          </a:p>
        </p:txBody>
      </p:sp>
      <p:sp>
        <p:nvSpPr>
          <p:cNvPr id="103" name="Google Shape;103;p15"/>
          <p:cNvSpPr txBox="1"/>
          <p:nvPr/>
        </p:nvSpPr>
        <p:spPr>
          <a:xfrm>
            <a:off x="5911620" y="7461491"/>
            <a:ext cx="5677346" cy="8870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cs-CZ" sz="5199" u="sng" cap="none" strike="noStrike">
                <a:solidFill>
                  <a:srgbClr val="3798FF"/>
                </a:solid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Virtuální prohlídka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6"/>
          <p:cNvSpPr/>
          <p:nvPr/>
        </p:nvSpPr>
        <p:spPr>
          <a:xfrm>
            <a:off x="0" y="-2910092"/>
            <a:ext cx="18288000" cy="18288000"/>
          </a:xfrm>
          <a:custGeom>
            <a:rect b="b" l="l" r="r" t="t"/>
            <a:pathLst>
              <a:path extrusionOk="0" h="18288000" w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28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16"/>
          <p:cNvSpPr/>
          <p:nvPr/>
        </p:nvSpPr>
        <p:spPr>
          <a:xfrm rot="915890">
            <a:off x="9823626" y="1014938"/>
            <a:ext cx="7113382" cy="7438165"/>
          </a:xfrm>
          <a:custGeom>
            <a:rect b="b" l="l" r="r" t="t"/>
            <a:pathLst>
              <a:path extrusionOk="0" h="7438165" w="7113382">
                <a:moveTo>
                  <a:pt x="0" y="0"/>
                </a:moveTo>
                <a:lnTo>
                  <a:pt x="7113382" y="0"/>
                </a:lnTo>
                <a:lnTo>
                  <a:pt x="7113382" y="7438165"/>
                </a:lnTo>
                <a:lnTo>
                  <a:pt x="0" y="74381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0" name="Google Shape;110;p16"/>
          <p:cNvSpPr txBox="1"/>
          <p:nvPr/>
        </p:nvSpPr>
        <p:spPr>
          <a:xfrm>
            <a:off x="1811575" y="3114046"/>
            <a:ext cx="7382884" cy="32145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52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„Učení znamená zjistit, co už víte.“</a:t>
            </a:r>
            <a:endParaRPr sz="80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16"/>
          <p:cNvSpPr/>
          <p:nvPr/>
        </p:nvSpPr>
        <p:spPr>
          <a:xfrm rot="-1894391">
            <a:off x="8431435" y="6580064"/>
            <a:ext cx="1907686" cy="2070759"/>
          </a:xfrm>
          <a:custGeom>
            <a:rect b="b" l="l" r="r" t="t"/>
            <a:pathLst>
              <a:path extrusionOk="0" h="2070759" w="1907686">
                <a:moveTo>
                  <a:pt x="0" y="0"/>
                </a:moveTo>
                <a:lnTo>
                  <a:pt x="1907687" y="0"/>
                </a:lnTo>
                <a:lnTo>
                  <a:pt x="1907687" y="2070758"/>
                </a:lnTo>
                <a:lnTo>
                  <a:pt x="0" y="20707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sah obrázku oblečení, boty, budova, osoba&#10;&#10;Popis byl vytvořen automaticky" id="116" name="Google Shape;116;p17"/>
          <p:cNvPicPr preferRelativeResize="0"/>
          <p:nvPr/>
        </p:nvPicPr>
        <p:blipFill rotWithShape="1">
          <a:blip r:embed="rId3">
            <a:alphaModFix/>
          </a:blip>
          <a:srcRect b="2751" l="0" r="0" t="12980"/>
          <a:stretch/>
        </p:blipFill>
        <p:spPr>
          <a:xfrm>
            <a:off x="30" y="15"/>
            <a:ext cx="18287970" cy="10286985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7"/>
          <p:cNvSpPr txBox="1"/>
          <p:nvPr>
            <p:ph type="ctrTitle"/>
          </p:nvPr>
        </p:nvSpPr>
        <p:spPr>
          <a:xfrm>
            <a:off x="892738" y="8916885"/>
            <a:ext cx="16816500" cy="111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137150" spcFirstLastPara="1" rIns="137150" wrap="square" tIns="685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Calibri"/>
              <a:buNone/>
            </a:pPr>
            <a:r>
              <a:rPr lang="cs-CZ" sz="5400">
                <a:solidFill>
                  <a:srgbClr val="262626"/>
                </a:solidFill>
              </a:rPr>
              <a:t>Žákovská mobilita - Slovensko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8"/>
          <p:cNvSpPr txBox="1"/>
          <p:nvPr>
            <p:ph type="title"/>
          </p:nvPr>
        </p:nvSpPr>
        <p:spPr>
          <a:xfrm>
            <a:off x="1576319" y="914402"/>
            <a:ext cx="6714696" cy="18240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1. den</a:t>
            </a:r>
            <a:endParaRPr/>
          </a:p>
        </p:txBody>
      </p:sp>
      <p:sp>
        <p:nvSpPr>
          <p:cNvPr id="123" name="Google Shape;123;p18"/>
          <p:cNvSpPr txBox="1"/>
          <p:nvPr>
            <p:ph idx="1" type="body"/>
          </p:nvPr>
        </p:nvSpPr>
        <p:spPr>
          <a:xfrm>
            <a:off x="1075766" y="3245528"/>
            <a:ext cx="6314499" cy="616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Char char="•"/>
            </a:pPr>
            <a:r>
              <a:rPr lang="cs-CZ" sz="3300"/>
              <a:t>Odjezd od ZŠ Nádražní v 10:00 </a:t>
            </a:r>
            <a:br>
              <a:rPr lang="cs-CZ" sz="3300"/>
            </a:br>
            <a:r>
              <a:rPr lang="cs-CZ" sz="3300"/>
              <a:t>do Vranova nad </a:t>
            </a:r>
            <a:r>
              <a:rPr lang="cs-CZ" sz="3300">
                <a:solidFill>
                  <a:srgbClr val="001D35"/>
                </a:solidFill>
              </a:rPr>
              <a:t>Topľou </a:t>
            </a:r>
            <a:endParaRPr sz="3300"/>
          </a:p>
        </p:txBody>
      </p:sp>
      <p:pic>
        <p:nvPicPr>
          <p:cNvPr descr="Obsah obrázku cestující, oblečení, vozidlo, osoba&#10;&#10;Popis byl vytvořen automaticky" id="124" name="Google Shape;124;p18"/>
          <p:cNvPicPr preferRelativeResize="0"/>
          <p:nvPr/>
        </p:nvPicPr>
        <p:blipFill rotWithShape="1">
          <a:blip r:embed="rId3">
            <a:alphaModFix/>
          </a:blip>
          <a:srcRect b="-2" l="15486" r="8735" t="1"/>
          <a:stretch/>
        </p:blipFill>
        <p:spPr>
          <a:xfrm>
            <a:off x="7877761" y="15"/>
            <a:ext cx="10410242" cy="10303314"/>
          </a:xfrm>
          <a:custGeom>
            <a:rect b="b" l="l" r="r" t="t"/>
            <a:pathLst>
              <a:path extrusionOk="0" h="6857999" w="6940161">
                <a:moveTo>
                  <a:pt x="857190" y="0"/>
                </a:moveTo>
                <a:lnTo>
                  <a:pt x="6940161" y="0"/>
                </a:lnTo>
                <a:lnTo>
                  <a:pt x="6940161" y="6857999"/>
                </a:lnTo>
                <a:lnTo>
                  <a:pt x="496459" y="6857999"/>
                </a:lnTo>
                <a:lnTo>
                  <a:pt x="486507" y="6839466"/>
                </a:lnTo>
                <a:cubicBezTo>
                  <a:pt x="477389" y="6820641"/>
                  <a:pt x="471173" y="6801859"/>
                  <a:pt x="480078" y="6795812"/>
                </a:cubicBezTo>
                <a:cubicBezTo>
                  <a:pt x="475408" y="6761382"/>
                  <a:pt x="493736" y="6723009"/>
                  <a:pt x="482330" y="6676796"/>
                </a:cubicBezTo>
                <a:cubicBezTo>
                  <a:pt x="479519" y="6617030"/>
                  <a:pt x="476161" y="6634511"/>
                  <a:pt x="469648" y="6539722"/>
                </a:cubicBezTo>
                <a:cubicBezTo>
                  <a:pt x="459969" y="6498384"/>
                  <a:pt x="496382" y="6456575"/>
                  <a:pt x="477855" y="6433501"/>
                </a:cubicBezTo>
                <a:cubicBezTo>
                  <a:pt x="464018" y="6378655"/>
                  <a:pt x="442310" y="6325849"/>
                  <a:pt x="414008" y="6271586"/>
                </a:cubicBezTo>
                <a:cubicBezTo>
                  <a:pt x="378091" y="6226697"/>
                  <a:pt x="377466" y="6140798"/>
                  <a:pt x="299660" y="6080454"/>
                </a:cubicBezTo>
                <a:cubicBezTo>
                  <a:pt x="268606" y="6014324"/>
                  <a:pt x="244498" y="5964143"/>
                  <a:pt x="221239" y="5913249"/>
                </a:cubicBezTo>
                <a:cubicBezTo>
                  <a:pt x="210139" y="5897439"/>
                  <a:pt x="175369" y="5809427"/>
                  <a:pt x="160103" y="5775094"/>
                </a:cubicBezTo>
                <a:cubicBezTo>
                  <a:pt x="87298" y="5686529"/>
                  <a:pt x="103897" y="5672717"/>
                  <a:pt x="87873" y="5573809"/>
                </a:cubicBezTo>
                <a:cubicBezTo>
                  <a:pt x="76224" y="5541231"/>
                  <a:pt x="76748" y="5525076"/>
                  <a:pt x="57933" y="5490695"/>
                </a:cubicBezTo>
                <a:lnTo>
                  <a:pt x="30889" y="5398377"/>
                </a:lnTo>
                <a:lnTo>
                  <a:pt x="34140" y="5390971"/>
                </a:lnTo>
                <a:lnTo>
                  <a:pt x="35928" y="5390229"/>
                </a:lnTo>
                <a:lnTo>
                  <a:pt x="16968" y="5309266"/>
                </a:lnTo>
                <a:cubicBezTo>
                  <a:pt x="13970" y="5303642"/>
                  <a:pt x="-917" y="5289094"/>
                  <a:pt x="2490" y="5276920"/>
                </a:cubicBezTo>
                <a:lnTo>
                  <a:pt x="24907" y="5208159"/>
                </a:lnTo>
                <a:lnTo>
                  <a:pt x="31839" y="5162682"/>
                </a:lnTo>
                <a:cubicBezTo>
                  <a:pt x="28501" y="5155528"/>
                  <a:pt x="24609" y="5048935"/>
                  <a:pt x="18796" y="5043371"/>
                </a:cubicBezTo>
                <a:cubicBezTo>
                  <a:pt x="54584" y="4976689"/>
                  <a:pt x="5001" y="4985095"/>
                  <a:pt x="14358" y="4908985"/>
                </a:cubicBezTo>
                <a:cubicBezTo>
                  <a:pt x="17201" y="4816358"/>
                  <a:pt x="5675" y="4749418"/>
                  <a:pt x="4769" y="4643799"/>
                </a:cubicBezTo>
                <a:cubicBezTo>
                  <a:pt x="4111" y="4581455"/>
                  <a:pt x="-7137" y="4509050"/>
                  <a:pt x="7402" y="4395547"/>
                </a:cubicBezTo>
                <a:cubicBezTo>
                  <a:pt x="11591" y="4330720"/>
                  <a:pt x="28535" y="4313913"/>
                  <a:pt x="23462" y="4274064"/>
                </a:cubicBezTo>
                <a:cubicBezTo>
                  <a:pt x="22995" y="4245538"/>
                  <a:pt x="22530" y="4217012"/>
                  <a:pt x="22063" y="4188486"/>
                </a:cubicBezTo>
                <a:lnTo>
                  <a:pt x="24672" y="4170100"/>
                </a:lnTo>
                <a:lnTo>
                  <a:pt x="34973" y="4166123"/>
                </a:lnTo>
                <a:lnTo>
                  <a:pt x="26424" y="4120096"/>
                </a:lnTo>
                <a:cubicBezTo>
                  <a:pt x="28986" y="4109871"/>
                  <a:pt x="49338" y="4079429"/>
                  <a:pt x="47886" y="4066698"/>
                </a:cubicBezTo>
                <a:cubicBezTo>
                  <a:pt x="26522" y="4022850"/>
                  <a:pt x="34453" y="4030338"/>
                  <a:pt x="47327" y="3969172"/>
                </a:cubicBezTo>
                <a:cubicBezTo>
                  <a:pt x="40297" y="3948973"/>
                  <a:pt x="40044" y="3857354"/>
                  <a:pt x="53093" y="3844350"/>
                </a:cubicBezTo>
                <a:cubicBezTo>
                  <a:pt x="55739" y="3830819"/>
                  <a:pt x="50778" y="3815585"/>
                  <a:pt x="64866" y="3808459"/>
                </a:cubicBezTo>
                <a:cubicBezTo>
                  <a:pt x="81775" y="3797121"/>
                  <a:pt x="54599" y="3752382"/>
                  <a:pt x="74864" y="3757643"/>
                </a:cubicBezTo>
                <a:cubicBezTo>
                  <a:pt x="56224" y="3725828"/>
                  <a:pt x="74270" y="3660981"/>
                  <a:pt x="82640" y="3632606"/>
                </a:cubicBezTo>
                <a:cubicBezTo>
                  <a:pt x="85981" y="3582255"/>
                  <a:pt x="88778" y="3571708"/>
                  <a:pt x="89222" y="3534990"/>
                </a:cubicBezTo>
                <a:cubicBezTo>
                  <a:pt x="92019" y="3533125"/>
                  <a:pt x="80706" y="3481126"/>
                  <a:pt x="79835" y="3454133"/>
                </a:cubicBezTo>
                <a:cubicBezTo>
                  <a:pt x="78963" y="3427139"/>
                  <a:pt x="96173" y="3390611"/>
                  <a:pt x="83991" y="3373027"/>
                </a:cubicBezTo>
                <a:cubicBezTo>
                  <a:pt x="80767" y="3298527"/>
                  <a:pt x="69808" y="3290617"/>
                  <a:pt x="62958" y="3222737"/>
                </a:cubicBezTo>
                <a:cubicBezTo>
                  <a:pt x="59618" y="3146284"/>
                  <a:pt x="39695" y="3184007"/>
                  <a:pt x="49209" y="3118188"/>
                </a:cubicBezTo>
                <a:cubicBezTo>
                  <a:pt x="65221" y="3109217"/>
                  <a:pt x="85573" y="3024732"/>
                  <a:pt x="78480" y="3003808"/>
                </a:cubicBezTo>
                <a:cubicBezTo>
                  <a:pt x="78037" y="2966753"/>
                  <a:pt x="77812" y="2989870"/>
                  <a:pt x="77566" y="2944921"/>
                </a:cubicBezTo>
                <a:lnTo>
                  <a:pt x="94406" y="2877744"/>
                </a:lnTo>
                <a:cubicBezTo>
                  <a:pt x="87936" y="2880724"/>
                  <a:pt x="108480" y="2822146"/>
                  <a:pt x="108051" y="2807161"/>
                </a:cubicBezTo>
                <a:cubicBezTo>
                  <a:pt x="110507" y="2775643"/>
                  <a:pt x="80880" y="2769288"/>
                  <a:pt x="107377" y="2752347"/>
                </a:cubicBezTo>
                <a:lnTo>
                  <a:pt x="114975" y="2748299"/>
                </a:lnTo>
                <a:cubicBezTo>
                  <a:pt x="115205" y="2745962"/>
                  <a:pt x="115434" y="2743625"/>
                  <a:pt x="115663" y="2741288"/>
                </a:cubicBezTo>
                <a:cubicBezTo>
                  <a:pt x="115098" y="2737657"/>
                  <a:pt x="112995" y="2735847"/>
                  <a:pt x="107929" y="2737160"/>
                </a:cubicBezTo>
                <a:cubicBezTo>
                  <a:pt x="126569" y="2705347"/>
                  <a:pt x="119693" y="2699356"/>
                  <a:pt x="122707" y="2659631"/>
                </a:cubicBezTo>
                <a:cubicBezTo>
                  <a:pt x="135394" y="2612127"/>
                  <a:pt x="120483" y="2628594"/>
                  <a:pt x="145471" y="2573336"/>
                </a:cubicBezTo>
                <a:cubicBezTo>
                  <a:pt x="156086" y="2559732"/>
                  <a:pt x="170382" y="2541339"/>
                  <a:pt x="170626" y="2528057"/>
                </a:cubicBezTo>
                <a:lnTo>
                  <a:pt x="202713" y="2489594"/>
                </a:lnTo>
                <a:cubicBezTo>
                  <a:pt x="203853" y="2487774"/>
                  <a:pt x="204248" y="2473350"/>
                  <a:pt x="203650" y="2468303"/>
                </a:cubicBezTo>
                <a:lnTo>
                  <a:pt x="223316" y="2460480"/>
                </a:lnTo>
                <a:lnTo>
                  <a:pt x="215120" y="2423535"/>
                </a:lnTo>
                <a:lnTo>
                  <a:pt x="223455" y="2404394"/>
                </a:lnTo>
                <a:cubicBezTo>
                  <a:pt x="243490" y="2392610"/>
                  <a:pt x="229596" y="2347474"/>
                  <a:pt x="238853" y="2324643"/>
                </a:cubicBezTo>
                <a:cubicBezTo>
                  <a:pt x="239504" y="2297698"/>
                  <a:pt x="266477" y="2284202"/>
                  <a:pt x="272463" y="2255535"/>
                </a:cubicBezTo>
                <a:cubicBezTo>
                  <a:pt x="290597" y="2249648"/>
                  <a:pt x="306594" y="2207828"/>
                  <a:pt x="294092" y="2184679"/>
                </a:cubicBezTo>
                <a:lnTo>
                  <a:pt x="323221" y="2093132"/>
                </a:lnTo>
                <a:cubicBezTo>
                  <a:pt x="348282" y="2084587"/>
                  <a:pt x="366071" y="1985868"/>
                  <a:pt x="377324" y="1950235"/>
                </a:cubicBezTo>
                <a:cubicBezTo>
                  <a:pt x="397581" y="1920183"/>
                  <a:pt x="445208" y="1898905"/>
                  <a:pt x="457649" y="1861568"/>
                </a:cubicBezTo>
                <a:cubicBezTo>
                  <a:pt x="464664" y="1810687"/>
                  <a:pt x="447457" y="1869507"/>
                  <a:pt x="451972" y="1809499"/>
                </a:cubicBezTo>
                <a:cubicBezTo>
                  <a:pt x="450982" y="1754297"/>
                  <a:pt x="465413" y="1767680"/>
                  <a:pt x="474550" y="1693716"/>
                </a:cubicBezTo>
                <a:cubicBezTo>
                  <a:pt x="473258" y="1654244"/>
                  <a:pt x="481626" y="1627007"/>
                  <a:pt x="481301" y="1605195"/>
                </a:cubicBezTo>
                <a:cubicBezTo>
                  <a:pt x="490491" y="1568952"/>
                  <a:pt x="493569" y="1564518"/>
                  <a:pt x="497837" y="1516217"/>
                </a:cubicBezTo>
                <a:cubicBezTo>
                  <a:pt x="503639" y="1488452"/>
                  <a:pt x="534082" y="1457870"/>
                  <a:pt x="513281" y="1429841"/>
                </a:cubicBezTo>
                <a:cubicBezTo>
                  <a:pt x="527326" y="1412325"/>
                  <a:pt x="570430" y="1413592"/>
                  <a:pt x="550104" y="1380081"/>
                </a:cubicBezTo>
                <a:cubicBezTo>
                  <a:pt x="575583" y="1394128"/>
                  <a:pt x="551452" y="1335176"/>
                  <a:pt x="574526" y="1334891"/>
                </a:cubicBezTo>
                <a:cubicBezTo>
                  <a:pt x="593486" y="1336427"/>
                  <a:pt x="633157" y="1194568"/>
                  <a:pt x="638123" y="1185551"/>
                </a:cubicBezTo>
                <a:cubicBezTo>
                  <a:pt x="647468" y="1149210"/>
                  <a:pt x="657504" y="1148087"/>
                  <a:pt x="664747" y="1111168"/>
                </a:cubicBezTo>
                <a:cubicBezTo>
                  <a:pt x="679107" y="1057226"/>
                  <a:pt x="652121" y="1022543"/>
                  <a:pt x="664913" y="993353"/>
                </a:cubicBezTo>
                <a:cubicBezTo>
                  <a:pt x="684189" y="960214"/>
                  <a:pt x="707497" y="867450"/>
                  <a:pt x="721256" y="813953"/>
                </a:cubicBezTo>
                <a:cubicBezTo>
                  <a:pt x="734607" y="746430"/>
                  <a:pt x="738988" y="666470"/>
                  <a:pt x="745023" y="588218"/>
                </a:cubicBezTo>
                <a:cubicBezTo>
                  <a:pt x="735393" y="475380"/>
                  <a:pt x="719076" y="536119"/>
                  <a:pt x="725253" y="376479"/>
                </a:cubicBezTo>
                <a:lnTo>
                  <a:pt x="735457" y="280992"/>
                </a:lnTo>
                <a:cubicBezTo>
                  <a:pt x="735270" y="276227"/>
                  <a:pt x="742007" y="223140"/>
                  <a:pt x="741820" y="218374"/>
                </a:cubicBezTo>
                <a:lnTo>
                  <a:pt x="735299" y="188178"/>
                </a:lnTo>
                <a:lnTo>
                  <a:pt x="764938" y="152404"/>
                </a:lnTo>
                <a:cubicBezTo>
                  <a:pt x="776066" y="136342"/>
                  <a:pt x="783668" y="122048"/>
                  <a:pt x="802071" y="91810"/>
                </a:cubicBezTo>
                <a:lnTo>
                  <a:pt x="849585" y="3016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9"/>
          <p:cNvSpPr txBox="1"/>
          <p:nvPr>
            <p:ph idx="1" type="body"/>
          </p:nvPr>
        </p:nvSpPr>
        <p:spPr>
          <a:xfrm>
            <a:off x="960121" y="4309349"/>
            <a:ext cx="6365384" cy="4981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Char char="•"/>
            </a:pPr>
            <a:r>
              <a:rPr lang="cs-CZ" sz="3300"/>
              <a:t>Příjezd okolo 18:00 do Vranova nad Topľou do hotelu Patriot</a:t>
            </a:r>
            <a:endParaRPr/>
          </a:p>
        </p:txBody>
      </p:sp>
      <p:pic>
        <p:nvPicPr>
          <p:cNvPr descr="Obsah obrázku oblečení, muž, osoba, boty&#10;&#10;Popis byl vytvořen automaticky" id="130" name="Google Shape;130;p19"/>
          <p:cNvPicPr preferRelativeResize="0"/>
          <p:nvPr/>
        </p:nvPicPr>
        <p:blipFill rotWithShape="1">
          <a:blip r:embed="rId3">
            <a:alphaModFix/>
          </a:blip>
          <a:srcRect b="0" l="3824" r="20948" t="0"/>
          <a:stretch/>
        </p:blipFill>
        <p:spPr>
          <a:xfrm>
            <a:off x="7967554" y="15"/>
            <a:ext cx="10318163" cy="10286985"/>
          </a:xfrm>
          <a:custGeom>
            <a:rect b="b" l="l" r="r" t="t"/>
            <a:pathLst>
              <a:path extrusionOk="0" h="6858000" w="6878775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0"/>
          <p:cNvSpPr txBox="1"/>
          <p:nvPr>
            <p:ph type="title"/>
          </p:nvPr>
        </p:nvSpPr>
        <p:spPr>
          <a:xfrm>
            <a:off x="227711" y="1232543"/>
            <a:ext cx="7202898" cy="141540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100"/>
              <a:buFont typeface="Calibri"/>
              <a:buNone/>
            </a:pPr>
            <a:r>
              <a:rPr lang="cs-CZ" sz="8100"/>
              <a:t>2. den</a:t>
            </a:r>
            <a:endParaRPr/>
          </a:p>
        </p:txBody>
      </p:sp>
      <p:sp>
        <p:nvSpPr>
          <p:cNvPr id="136" name="Google Shape;136;p20"/>
          <p:cNvSpPr txBox="1"/>
          <p:nvPr>
            <p:ph idx="1" type="body"/>
          </p:nvPr>
        </p:nvSpPr>
        <p:spPr>
          <a:xfrm>
            <a:off x="960121" y="4309349"/>
            <a:ext cx="6365384" cy="4981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</a:pPr>
            <a:r>
              <a:rPr lang="cs-CZ" sz="2700"/>
              <a:t>Slavnostní přivítání na ZŠ Juh</a:t>
            </a:r>
            <a:endParaRPr sz="2700"/>
          </a:p>
          <a:p>
            <a:pPr indent="-342900" lvl="0" marL="342900" rtl="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</a:pPr>
            <a:r>
              <a:rPr lang="cs-CZ" sz="2700"/>
              <a:t>Žákovské prezentace</a:t>
            </a:r>
            <a:endParaRPr/>
          </a:p>
          <a:p>
            <a:pPr indent="-342900" lvl="0" marL="342900" rtl="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</a:pPr>
            <a:r>
              <a:rPr lang="cs-CZ" sz="2700"/>
              <a:t>Prohlídka základní školy Juh</a:t>
            </a:r>
            <a:endParaRPr sz="2700"/>
          </a:p>
          <a:p>
            <a:pPr indent="-342900" lvl="0" marL="342900" rtl="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</a:pPr>
            <a:r>
              <a:rPr lang="cs-CZ" sz="2700"/>
              <a:t>„předmětové prezentace výuky“</a:t>
            </a:r>
            <a:endParaRPr/>
          </a:p>
          <a:p>
            <a:pPr indent="-342900" lvl="0" marL="342900" rtl="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</a:pPr>
            <a:r>
              <a:rPr lang="cs-CZ" sz="2700"/>
              <a:t>Volejbal </a:t>
            </a:r>
            <a:endParaRPr/>
          </a:p>
        </p:txBody>
      </p:sp>
      <p:pic>
        <p:nvPicPr>
          <p:cNvPr descr="Obsah obrázku strop, boty, oblečení, interiér&#10;&#10;Popis byl vytvořen automaticky" id="137" name="Google Shape;137;p20"/>
          <p:cNvPicPr preferRelativeResize="0"/>
          <p:nvPr/>
        </p:nvPicPr>
        <p:blipFill rotWithShape="1">
          <a:blip r:embed="rId3">
            <a:alphaModFix/>
          </a:blip>
          <a:srcRect b="-1" l="16845" r="4880" t="-1"/>
          <a:stretch/>
        </p:blipFill>
        <p:spPr>
          <a:xfrm>
            <a:off x="6172202" y="15"/>
            <a:ext cx="12062637" cy="10286985"/>
          </a:xfrm>
          <a:custGeom>
            <a:rect b="b" l="l" r="r" t="t"/>
            <a:pathLst>
              <a:path extrusionOk="0" h="6858000" w="6878775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sah obrázku sportovní hra, osoba, sportovní vybavení, boty&#10;&#10;Popis byl vytvořen automaticky" id="142" name="Google Shape;142;p21"/>
          <p:cNvPicPr preferRelativeResize="0"/>
          <p:nvPr/>
        </p:nvPicPr>
        <p:blipFill rotWithShape="1">
          <a:blip r:embed="rId3">
            <a:alphaModFix/>
          </a:blip>
          <a:srcRect b="0" l="0" r="1" t="13113"/>
          <a:stretch/>
        </p:blipFill>
        <p:spPr>
          <a:xfrm>
            <a:off x="9264650" y="15"/>
            <a:ext cx="9023351" cy="5880051"/>
          </a:xfrm>
          <a:custGeom>
            <a:rect b="b" l="l" r="r" t="t"/>
            <a:pathLst>
              <a:path extrusionOk="0" h="3920044" w="6015567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descr="Obsah obrázku interiér, zeď, oblečení, osoba&#10;&#10;Popis byl vytvořen automaticky" id="143" name="Google Shape;143;p21"/>
          <p:cNvPicPr preferRelativeResize="0"/>
          <p:nvPr/>
        </p:nvPicPr>
        <p:blipFill rotWithShape="1">
          <a:blip r:embed="rId4">
            <a:alphaModFix/>
          </a:blip>
          <a:srcRect b="0" l="0" r="15358" t="0"/>
          <a:stretch/>
        </p:blipFill>
        <p:spPr>
          <a:xfrm>
            <a:off x="31" y="6104965"/>
            <a:ext cx="5302967" cy="41820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osoba, oblečení, Lidská tvář, interiér&#10;&#10;Popis byl vytvořen automaticky" id="144" name="Google Shape;144;p21"/>
          <p:cNvPicPr preferRelativeResize="0"/>
          <p:nvPr/>
        </p:nvPicPr>
        <p:blipFill rotWithShape="1">
          <a:blip r:embed="rId5">
            <a:alphaModFix/>
          </a:blip>
          <a:srcRect b="-2" l="11223" r="-2" t="0"/>
          <a:stretch/>
        </p:blipFill>
        <p:spPr>
          <a:xfrm>
            <a:off x="5544299" y="4885764"/>
            <a:ext cx="7183640" cy="54012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oblečení, osoba, interiér, boty&#10;&#10;Popis byl vytvořen automaticky" id="145" name="Google Shape;145;p21"/>
          <p:cNvPicPr preferRelativeResize="0"/>
          <p:nvPr/>
        </p:nvPicPr>
        <p:blipFill rotWithShape="1">
          <a:blip r:embed="rId6">
            <a:alphaModFix/>
          </a:blip>
          <a:srcRect b="0" l="172" r="-172" t="13114"/>
          <a:stretch/>
        </p:blipFill>
        <p:spPr>
          <a:xfrm>
            <a:off x="2" y="15"/>
            <a:ext cx="9023351" cy="5880051"/>
          </a:xfrm>
          <a:custGeom>
            <a:rect b="b" l="l" r="r" t="t"/>
            <a:pathLst>
              <a:path extrusionOk="0" h="3920044" w="6015567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descr="Obsah obrázku oblečení, interiér, zeď, osoba&#10;&#10;Popis byl vytvořen automaticky" id="146" name="Google Shape;146;p21"/>
          <p:cNvPicPr preferRelativeResize="0"/>
          <p:nvPr/>
        </p:nvPicPr>
        <p:blipFill rotWithShape="1">
          <a:blip r:embed="rId7">
            <a:alphaModFix/>
          </a:blip>
          <a:srcRect b="0" l="4611" r="0" t="-4"/>
          <a:stretch/>
        </p:blipFill>
        <p:spPr>
          <a:xfrm>
            <a:off x="12969242" y="6104964"/>
            <a:ext cx="5318760" cy="41820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